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1" r:id="rId6"/>
    <p:sldId id="355" r:id="rId7"/>
    <p:sldId id="352" r:id="rId8"/>
    <p:sldId id="349" r:id="rId9"/>
    <p:sldId id="360" r:id="rId10"/>
    <p:sldId id="358" r:id="rId11"/>
    <p:sldId id="359" r:id="rId12"/>
    <p:sldId id="34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ố trí Tùy chỉnh">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vi-VN"/>
              <a:t>Bấm để chỉnh sửa kiểu văn bản của Bản cái</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vi-VN"/>
              <a:t>Bấm để sửa kiểu tiêu đề Bản cái</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vi-VN"/>
              <a:t>Bấm để chỉnh sửa kiểu văn bản của Bản cái</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vi-VN"/>
              <a:t>Bấm để sửa kiểu tiêu đề Bản cái</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êu đề và Nội dung">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vi-VN"/>
              <a:t>Bấm để sửa kiểu tiêu đề Bản cái</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vi-VN"/>
              <a:t>Bấm biểu tượng để thêm hình ảnh</a:t>
            </a:r>
            <a:endParaRPr lang="en-US"/>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vi-VN"/>
              <a:t>Bấm để chỉnh sửa kiểu văn bản của Bản cái</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vi-VN"/>
              <a:t>Bấm để sửa kiểu tiêu đề Bản cái</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2" y="2235428"/>
            <a:ext cx="12191998" cy="1323440"/>
          </a:xfrm>
        </p:spPr>
        <p:txBody>
          <a:bodyPr/>
          <a:lstStyle/>
          <a:p>
            <a:r>
              <a:rPr lang="en-US" sz="7200">
                <a:latin typeface="ADLaM Display" panose="020F0502020204030204" pitchFamily="2" charset="0"/>
                <a:ea typeface="ADLaM Display" panose="020F0502020204030204" pitchFamily="2" charset="0"/>
                <a:cs typeface="ADLaM Display" panose="020F0502020204030204" pitchFamily="2" charset="0"/>
              </a:rPr>
              <a:t>My Music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02638" y="3558868"/>
            <a:ext cx="12191997" cy="781119"/>
          </a:xfrm>
        </p:spPr>
        <p:txBody>
          <a:bodyPr/>
          <a:lstStyle/>
          <a:p>
            <a:r>
              <a:rPr lang="en-US">
                <a:latin typeface="Biome" panose="020B0503030204020804" pitchFamily="34" charset="0"/>
                <a:cs typeface="Biome" panose="020B0503030204020804" pitchFamily="34" charset="0"/>
              </a:rPr>
              <a:t>Group 5</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err="1">
                <a:latin typeface="Times New Roman" panose="02020603050405020304" pitchFamily="18" charset="0"/>
                <a:cs typeface="Times New Roman" panose="02020603050405020304" pitchFamily="18" charset="0"/>
              </a:rPr>
              <a:t>Giới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thiệu</a:t>
            </a:r>
            <a:r>
              <a:rPr lang="en-US" b="1">
                <a:latin typeface="Times New Roman" panose="02020603050405020304" pitchFamily="18"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613579"/>
          </a:xfrm>
        </p:spPr>
        <p:txBody>
          <a:bodyPr/>
          <a:lstStyle/>
          <a:p>
            <a:r>
              <a:rPr lang="en-US" sz="2200">
                <a:latin typeface="Times New Roman" panose="02020603050405020304" pitchFamily="18" charset="0"/>
                <a:cs typeface="Times New Roman" panose="02020603050405020304" pitchFamily="18" charset="0"/>
              </a:rPr>
              <a:t>Đề tài : Website nghe nhạc trực tuyến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47586" y="3179424"/>
            <a:ext cx="6888665" cy="3165392"/>
          </a:xfrm>
        </p:spPr>
        <p:txBody>
          <a:bodyPr/>
          <a:lstStyle/>
          <a:p>
            <a:r>
              <a:rPr lang="en-US" sz="2000">
                <a:latin typeface="Times New Roman" panose="02020603050405020304" pitchFamily="18" charset="0"/>
                <a:cs typeface="Times New Roman" panose="02020603050405020304" pitchFamily="18" charset="0"/>
              </a:rPr>
              <a:t>Ngôn ngữ sử dụng : </a:t>
            </a:r>
          </a:p>
          <a:p>
            <a:pPr marL="0" indent="0">
              <a:buNone/>
            </a:pPr>
            <a:r>
              <a:rPr lang="en-US" sz="2000">
                <a:latin typeface="Times New Roman" panose="02020603050405020304" pitchFamily="18" charset="0"/>
                <a:cs typeface="Times New Roman" panose="02020603050405020304" pitchFamily="18" charset="0"/>
              </a:rPr>
              <a:t>     Backend : Python (Flash) </a:t>
            </a:r>
          </a:p>
          <a:p>
            <a:pPr marL="0" indent="0">
              <a:buNone/>
            </a:pPr>
            <a:r>
              <a:rPr lang="en-US" sz="2000">
                <a:latin typeface="Times New Roman" panose="02020603050405020304" pitchFamily="18" charset="0"/>
                <a:cs typeface="Times New Roman" panose="02020603050405020304" pitchFamily="18" charset="0"/>
              </a:rPr>
              <a:t>     Frontend : JavaScript ( React )</a:t>
            </a:r>
          </a:p>
          <a:p>
            <a:r>
              <a:rPr lang="en-US" sz="2000">
                <a:latin typeface="Times New Roman" panose="02020603050405020304" pitchFamily="18" charset="0"/>
                <a:cs typeface="Times New Roman" panose="02020603050405020304" pitchFamily="18" charset="0"/>
              </a:rPr>
              <a:t>Database : SQL</a:t>
            </a:r>
          </a:p>
          <a:p>
            <a:r>
              <a:rPr lang="en-US" sz="2000">
                <a:latin typeface="Times New Roman" panose="02020603050405020304" pitchFamily="18" charset="0"/>
                <a:cs typeface="Times New Roman" panose="02020603050405020304" pitchFamily="18" charset="0"/>
              </a:rPr>
              <a:t>Các công cụ hỗ trợ : VisualStudio Code , SQLite Studio</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98527" y="1599619"/>
            <a:ext cx="5955416" cy="569617"/>
          </a:xfrm>
        </p:spPr>
        <p:txBody>
          <a:bodyPr/>
          <a:lstStyle/>
          <a:p>
            <a:r>
              <a:rPr lang="en-US" b="1">
                <a:latin typeface="Times New Roman" panose="02020603050405020304" pitchFamily="18" charset="0"/>
                <a:cs typeface="Times New Roman" panose="02020603050405020304" pitchFamily="18" charset="0"/>
              </a:rPr>
              <a:t>Các chức năng cơ bản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98527" y="2565943"/>
            <a:ext cx="6888665" cy="3573600"/>
          </a:xfrm>
        </p:spPr>
        <p:txBody>
          <a:body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Đăng nhập , đăng kí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Reset lại mật khẩu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Nghe nhạc, thêm bài hát vào danh sách yêu thích</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Phân loại bài hát theo thể loại , theo khu vực  , theo nghệ sĩ</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Xếp hạng các bài hát theo lượt nghe</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Hiển thị danh sách các bài hát mới phát hành</a:t>
            </a:r>
          </a:p>
          <a:p>
            <a:pPr marL="342900" indent="-342900">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Tìm kiếm và hiển thị</a:t>
            </a:r>
            <a:endParaRPr lang="en-US" sz="1800">
              <a:solidFill>
                <a:schemeClr val="bg1"/>
              </a:solidFill>
              <a:latin typeface="Times New Roman" panose="02020603050405020304" pitchFamily="18" charset="0"/>
              <a:cs typeface="Times New Roman" panose="02020603050405020304" pitchFamily="18" charset="0"/>
            </a:endParaRPr>
          </a:p>
          <a:p>
            <a:pPr marL="0" indent="0">
              <a:buNone/>
            </a:pPr>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Trey Research board member</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04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182843"/>
            <a:ext cx="10515601" cy="1325563"/>
          </a:xfrm>
        </p:spPr>
        <p:txBody>
          <a:bodyPr/>
          <a:lstStyle/>
          <a:p>
            <a:r>
              <a:rPr lang="en-US" sz="3800" b="1">
                <a:latin typeface="Times New Roman" panose="02020603050405020304" pitchFamily="18" charset="0"/>
                <a:cs typeface="Times New Roman" panose="02020603050405020304" pitchFamily="18" charset="0"/>
              </a:rPr>
              <a:t>Thiết kế database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pic>
        <p:nvPicPr>
          <p:cNvPr id="15" name="Hình ảnh 14">
            <a:extLst>
              <a:ext uri="{FF2B5EF4-FFF2-40B4-BE49-F238E27FC236}">
                <a16:creationId xmlns:a16="http://schemas.microsoft.com/office/drawing/2014/main" id="{E740CAAD-5C53-919C-0FC8-F507D4D97A45}"/>
              </a:ext>
            </a:extLst>
          </p:cNvPr>
          <p:cNvPicPr>
            <a:picLocks noChangeAspect="1"/>
          </p:cNvPicPr>
          <p:nvPr/>
        </p:nvPicPr>
        <p:blipFill rotWithShape="1">
          <a:blip r:embed="rId3"/>
          <a:srcRect t="1839" b="6223"/>
          <a:stretch/>
        </p:blipFill>
        <p:spPr>
          <a:xfrm>
            <a:off x="2839814" y="1371600"/>
            <a:ext cx="6512372" cy="4730620"/>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72037" y="301119"/>
            <a:ext cx="10515600" cy="1325563"/>
          </a:xfrm>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666750" y="1682278"/>
            <a:ext cx="10239375" cy="11440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Flask-login : </a:t>
            </a:r>
            <a:r>
              <a:rPr lang="vi-VN" sz="1800">
                <a:solidFill>
                  <a:schemeClr val="bg1"/>
                </a:solidFill>
                <a:latin typeface="Times New Roman" panose="02020603050405020304" pitchFamily="18" charset="0"/>
                <a:cs typeface="Times New Roman" panose="02020603050405020304" pitchFamily="18" charset="0"/>
              </a:rPr>
              <a:t>là một </a:t>
            </a:r>
            <a:r>
              <a:rPr lang="en-US" sz="1800">
                <a:solidFill>
                  <a:schemeClr val="bg1"/>
                </a:solidFill>
                <a:latin typeface="Times New Roman" panose="02020603050405020304" pitchFamily="18" charset="0"/>
                <a:cs typeface="Times New Roman" panose="02020603050405020304" pitchFamily="18" charset="0"/>
              </a:rPr>
              <a:t>thư viện hỗ trợ </a:t>
            </a:r>
            <a:r>
              <a:rPr lang="vi-VN" sz="1800">
                <a:solidFill>
                  <a:schemeClr val="bg1"/>
                </a:solidFill>
                <a:latin typeface="Times New Roman" panose="02020603050405020304" pitchFamily="18" charset="0"/>
                <a:cs typeface="Times New Roman" panose="02020603050405020304" pitchFamily="18" charset="0"/>
              </a:rPr>
              <a:t>cho framework Flask trong ngôn ngữ lập trình Python, được thiết kế để quản lý việc đăng nhập (authentication) trong ứng dụng web. Flask-Login giúp đơn giản hóa quy trình xác thực người dùng và quản lý thông tin đăng nhập.</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10" name="Hình ảnh 9">
            <a:extLst>
              <a:ext uri="{FF2B5EF4-FFF2-40B4-BE49-F238E27FC236}">
                <a16:creationId xmlns:a16="http://schemas.microsoft.com/office/drawing/2014/main" id="{87CB0BDD-64E9-58D3-70D3-738A813270D7}"/>
              </a:ext>
            </a:extLst>
          </p:cNvPr>
          <p:cNvPicPr>
            <a:picLocks noChangeAspect="1"/>
          </p:cNvPicPr>
          <p:nvPr/>
        </p:nvPicPr>
        <p:blipFill>
          <a:blip r:embed="rId2"/>
          <a:stretch>
            <a:fillRect/>
          </a:stretch>
        </p:blipFill>
        <p:spPr>
          <a:xfrm>
            <a:off x="1095875" y="2728719"/>
            <a:ext cx="10000250" cy="359508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08052" y="1690688"/>
            <a:ext cx="9598048" cy="9725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Flask-SQLAIchemy : </a:t>
            </a:r>
            <a:r>
              <a:rPr lang="vi-VN" sz="1800">
                <a:solidFill>
                  <a:schemeClr val="bg1"/>
                </a:solidFill>
                <a:latin typeface="Times New Roman" panose="02020603050405020304" pitchFamily="18" charset="0"/>
                <a:cs typeface="Times New Roman" panose="02020603050405020304" pitchFamily="18" charset="0"/>
              </a:rPr>
              <a:t>SQLAlchemy là một thư viện mạnh mẽ để tương tác với cơ sở dữ liệu trong Python, Flask-SQLAlchemy giúp</a:t>
            </a:r>
            <a:r>
              <a:rPr lang="en-US" sz="1800">
                <a:solidFill>
                  <a:schemeClr val="bg1"/>
                </a:solidFill>
                <a:latin typeface="Times New Roman" panose="02020603050405020304" pitchFamily="18" charset="0"/>
                <a:cs typeface="Times New Roman" panose="02020603050405020304" pitchFamily="18" charset="0"/>
              </a:rPr>
              <a:t> </a:t>
            </a:r>
            <a:r>
              <a:rPr lang="vi-VN" sz="1800">
                <a:solidFill>
                  <a:schemeClr val="bg1"/>
                </a:solidFill>
                <a:latin typeface="Times New Roman" panose="02020603050405020304" pitchFamily="18" charset="0"/>
                <a:cs typeface="Times New Roman" panose="02020603050405020304" pitchFamily="18" charset="0"/>
              </a:rPr>
              <a:t>tương tác với cơ sở dữ liệu thông qua hệ thống ORM của SQLAlchemy</a:t>
            </a:r>
            <a:r>
              <a:rPr lang="en-US" sz="1800">
                <a:solidFill>
                  <a:schemeClr val="bg1"/>
                </a:solidFill>
                <a:latin typeface="Times New Roman" panose="02020603050405020304" pitchFamily="18" charset="0"/>
                <a:cs typeface="Times New Roman" panose="02020603050405020304" pitchFamily="18" charset="0"/>
              </a:rPr>
              <a:t> N</a:t>
            </a:r>
            <a:r>
              <a:rPr lang="vi-VN" sz="1800">
                <a:solidFill>
                  <a:schemeClr val="bg1"/>
                </a:solidFill>
                <a:latin typeface="Times New Roman" panose="02020603050405020304" pitchFamily="18" charset="0"/>
                <a:cs typeface="Times New Roman" panose="02020603050405020304" pitchFamily="18" charset="0"/>
              </a:rPr>
              <a:t>ghĩa là có thể sử dụng các đối tượng Python để đại diện cho các bảng trong cơ sở dữ liệu</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CE1D7A49-1ECD-B4BE-BD8F-C0705B4456DA}"/>
              </a:ext>
            </a:extLst>
          </p:cNvPr>
          <p:cNvPicPr>
            <a:picLocks noChangeAspect="1"/>
          </p:cNvPicPr>
          <p:nvPr/>
        </p:nvPicPr>
        <p:blipFill rotWithShape="1">
          <a:blip r:embed="rId2"/>
          <a:srcRect r="3108"/>
          <a:stretch/>
        </p:blipFill>
        <p:spPr>
          <a:xfrm>
            <a:off x="1505435" y="2985344"/>
            <a:ext cx="9203431" cy="3148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softEdge rad="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6695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90748" y="1739401"/>
            <a:ext cx="9321823" cy="5439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Flask-bcrypt : </a:t>
            </a:r>
            <a:r>
              <a:rPr lang="vi-VN" sz="1800">
                <a:solidFill>
                  <a:schemeClr val="bg1"/>
                </a:solidFill>
                <a:latin typeface="Times New Roman" panose="02020603050405020304" pitchFamily="18" charset="0"/>
                <a:cs typeface="Times New Roman" panose="02020603050405020304" pitchFamily="18" charset="0"/>
              </a:rPr>
              <a:t>được thiết kế để hỗ trợ </a:t>
            </a:r>
            <a:r>
              <a:rPr lang="vi-VN" sz="1800" i="1">
                <a:solidFill>
                  <a:schemeClr val="bg1"/>
                </a:solidFill>
                <a:latin typeface="Times New Roman" panose="02020603050405020304" pitchFamily="18" charset="0"/>
                <a:cs typeface="Times New Roman" panose="02020603050405020304" pitchFamily="18" charset="0"/>
              </a:rPr>
              <a:t>việc</a:t>
            </a:r>
            <a:r>
              <a:rPr lang="vi-VN" sz="1800">
                <a:solidFill>
                  <a:schemeClr val="bg1"/>
                </a:solidFill>
                <a:latin typeface="Times New Roman" panose="02020603050405020304" pitchFamily="18" charset="0"/>
                <a:cs typeface="Times New Roman" panose="02020603050405020304" pitchFamily="18" charset="0"/>
              </a:rPr>
              <a:t> mã hóa mật khẩu trong ứng dụng web của bạn bằng thuật toán Bcrypt</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2C4DA711-8A76-0D4E-45DE-DE392EC6ADBB}"/>
              </a:ext>
            </a:extLst>
          </p:cNvPr>
          <p:cNvPicPr>
            <a:picLocks noChangeAspect="1"/>
          </p:cNvPicPr>
          <p:nvPr/>
        </p:nvPicPr>
        <p:blipFill>
          <a:blip r:embed="rId2"/>
          <a:stretch>
            <a:fillRect/>
          </a:stretch>
        </p:blipFill>
        <p:spPr>
          <a:xfrm>
            <a:off x="1625392" y="2464793"/>
            <a:ext cx="8887179" cy="3440707"/>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67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390650" y="1584869"/>
            <a:ext cx="9210675" cy="9535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Flask-admin : là 1 thư viện hỗ trợ , </a:t>
            </a:r>
            <a:r>
              <a:rPr lang="vi-VN" sz="1800">
                <a:solidFill>
                  <a:schemeClr val="bg1"/>
                </a:solidFill>
                <a:latin typeface="Times New Roman" panose="02020603050405020304" pitchFamily="18" charset="0"/>
                <a:cs typeface="Times New Roman" panose="02020603050405020304" pitchFamily="18" charset="0"/>
              </a:rPr>
              <a:t>cung cấp giao diện quản trị (admin interface) tự động cho ứng dụng web của. Nó giúp dễ dàng tạo ra một trang quản trị để thao tác với cơ sở dữ liệu mà không cần phải viết mã HTML, CSS, hoặc JavaScript</a:t>
            </a:r>
            <a:r>
              <a:rPr lang="en-US" sz="1800">
                <a:solidFill>
                  <a:schemeClr val="bg1"/>
                </a:solidFill>
                <a:latin typeface="Times New Roman" panose="02020603050405020304" pitchFamily="18" charset="0"/>
                <a:cs typeface="Times New Roman" panose="02020603050405020304" pitchFamily="18" charset="0"/>
              </a:rPr>
              <a:t> </a:t>
            </a: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A9C41218-70B9-4658-138B-E72FE9A1B892}"/>
              </a:ext>
            </a:extLst>
          </p:cNvPr>
          <p:cNvPicPr>
            <a:picLocks noChangeAspect="1"/>
          </p:cNvPicPr>
          <p:nvPr/>
        </p:nvPicPr>
        <p:blipFill rotWithShape="1">
          <a:blip r:embed="rId2"/>
          <a:srcRect b="11986"/>
          <a:stretch/>
        </p:blipFill>
        <p:spPr>
          <a:xfrm>
            <a:off x="1735064" y="2582839"/>
            <a:ext cx="8866261" cy="3910036"/>
          </a:xfrm>
          <a:prstGeom prst="rect">
            <a:avLst/>
          </a:prstGeom>
        </p:spPr>
      </p:pic>
    </p:spTree>
    <p:extLst>
      <p:ext uri="{BB962C8B-B14F-4D97-AF65-F5344CB8AC3E}">
        <p14:creationId xmlns:p14="http://schemas.microsoft.com/office/powerpoint/2010/main" val="87155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lumMod val="32000"/>
              </a:schemeClr>
            </a:gs>
          </a:gsLst>
          <a:lin ang="7200000" scaled="0"/>
        </a:gra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22" name="Title 1">
            <a:extLst>
              <a:ext uri="{FF2B5EF4-FFF2-40B4-BE49-F238E27FC236}">
                <a16:creationId xmlns:a16="http://schemas.microsoft.com/office/drawing/2014/main" id="{B68AA1BB-CBC5-BDB1-AF23-B3E870C1D8EA}"/>
              </a:ext>
            </a:extLst>
          </p:cNvPr>
          <p:cNvSpPr>
            <a:spLocks noGrp="1"/>
          </p:cNvSpPr>
          <p:nvPr>
            <p:ph type="title"/>
          </p:nvPr>
        </p:nvSpPr>
        <p:spPr>
          <a:xfrm>
            <a:off x="1387371" y="2347058"/>
            <a:ext cx="9537804" cy="1358678"/>
          </a:xfrm>
        </p:spPr>
        <p:txBody>
          <a:bodyPr/>
          <a:lstStyle/>
          <a:p>
            <a:r>
              <a:rPr lang="en-US" sz="9600"/>
              <a:t>Thank you</a:t>
            </a:r>
          </a:p>
        </p:txBody>
      </p:sp>
    </p:spTree>
    <p:extLst>
      <p:ext uri="{BB962C8B-B14F-4D97-AF65-F5344CB8AC3E}">
        <p14:creationId xmlns:p14="http://schemas.microsoft.com/office/powerpoint/2010/main" val="3999271791"/>
      </p:ext>
    </p:extLst>
  </p:cSld>
  <p:clrMapOvr>
    <a:masterClrMapping/>
  </p:clrMapOvr>
</p:sld>
</file>

<file path=ppt/theme/theme1.xml><?xml version="1.0" encoding="utf-8"?>
<a:theme xmlns:a="http://schemas.openxmlformats.org/drawingml/2006/main" name="Chủ đề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{58095816-0E8B-4743-A10C-3689FBCC33CC}tf11936837_win32</Template>
  <TotalTime>234</TotalTime>
  <Words>357</Words>
  <Application>Microsoft Office PowerPoint</Application>
  <PresentationFormat>Màn hình rộng</PresentationFormat>
  <Paragraphs>43</Paragraphs>
  <Slides>9</Slides>
  <Notes>1</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9</vt:i4>
      </vt:variant>
    </vt:vector>
  </HeadingPairs>
  <TitlesOfParts>
    <vt:vector size="19" baseType="lpstr">
      <vt:lpstr>ADLaM Display</vt:lpstr>
      <vt:lpstr>Arial</vt:lpstr>
      <vt:lpstr>Arial Nova</vt:lpstr>
      <vt:lpstr>Biome</vt:lpstr>
      <vt:lpstr>Biome Light</vt:lpstr>
      <vt:lpstr>Calibri</vt:lpstr>
      <vt:lpstr>Segoe UI</vt:lpstr>
      <vt:lpstr>Times New Roman</vt:lpstr>
      <vt:lpstr>Wingdings</vt:lpstr>
      <vt:lpstr>Chủ đề Office</vt:lpstr>
      <vt:lpstr>My Music</vt:lpstr>
      <vt:lpstr>Giới thiệu </vt:lpstr>
      <vt:lpstr>Các chức năng cơ bản :</vt:lpstr>
      <vt:lpstr>Thiết kế database</vt:lpstr>
      <vt:lpstr>Giới thiệu một vài thư viện sử dụng :</vt:lpstr>
      <vt:lpstr>Giới thiệu một vài thư viện sử dụng :</vt:lpstr>
      <vt:lpstr>Giới thiệu một vài thư viện sử dụng :</vt:lpstr>
      <vt:lpstr>Giới thiệu một vài thư viện sử dụng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Music</dc:title>
  <dc:creator>Tạ Văn An</dc:creator>
  <cp:lastModifiedBy>Tạ Văn An</cp:lastModifiedBy>
  <cp:revision>4</cp:revision>
  <dcterms:created xsi:type="dcterms:W3CDTF">2023-11-20T10:00:07Z</dcterms:created>
  <dcterms:modified xsi:type="dcterms:W3CDTF">2023-11-21T14:23:41Z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